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60" r:id="rId5"/>
    <p:sldId id="262" r:id="rId6"/>
    <p:sldId id="261" r:id="rId7"/>
    <p:sldId id="263" r:id="rId8"/>
    <p:sldId id="264" r:id="rId9"/>
    <p:sldId id="257"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34" y="102"/>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934BDA-23BE-4739-8598-684435D53B76}"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34BDA-23BE-4739-8598-684435D53B7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C1934BDA-23BE-4739-8598-684435D53B76}"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1934BDA-23BE-4739-8598-684435D53B76}"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934BDA-23BE-4739-8598-684435D53B76}"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A3B5724-7D49-4080-A87F-DD304B24C5DA}" type="datetimeFigureOut">
              <a:rPr lang="en-US" smtClean="0"/>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34BDA-23BE-4739-8598-684435D53B76}"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1934BDA-23BE-4739-8598-684435D53B76}"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1934BDA-23BE-4739-8598-684435D53B7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1934BDA-23BE-4739-8598-684435D53B7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1934BDA-23BE-4739-8598-684435D53B76}"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FA3B5724-7D49-4080-A87F-DD304B24C5DA}" type="datetimeFigureOut">
              <a:rPr lang="en-US" smtClean="0"/>
              <a:t>3/23/2016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C1934BDA-23BE-4739-8598-684435D53B76}"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A3B5724-7D49-4080-A87F-DD304B24C5DA}" type="datetimeFigureOut">
              <a:rPr lang="en-US" smtClean="0"/>
              <a:t>3/23/2016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A3B5724-7D49-4080-A87F-DD304B24C5DA}" type="datetimeFigureOut">
              <a:rPr lang="en-US" smtClean="0"/>
              <a:t>3/23/2016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1934BDA-23BE-4739-8598-684435D53B76}"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freer@ccri.edu" TargetMode="External"/><Relationship Id="rId2" Type="http://schemas.openxmlformats.org/officeDocument/2006/relationships/hyperlink" Target="http://www.ccri.edu/forbusines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4000" dirty="0" smtClean="0">
                <a:solidFill>
                  <a:schemeClr val="tx1"/>
                </a:solidFill>
              </a:rPr>
              <a:t>Workforce Training &amp; Corporate Education</a:t>
            </a:r>
            <a:endParaRPr lang="en-US" sz="4000" dirty="0">
              <a:solidFill>
                <a:schemeClr val="tx1"/>
              </a:solidFill>
            </a:endParaRPr>
          </a:p>
        </p:txBody>
      </p:sp>
      <p:pic>
        <p:nvPicPr>
          <p:cNvPr id="1027" name="Picture 3" descr="C:\CCRI Logos\CCRI_3Lines_Bkl.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1"/>
            <a:ext cx="518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3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Campuses + 1</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56046" y="1905000"/>
            <a:ext cx="2902149" cy="153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67412"/>
            <a:ext cx="4174920" cy="233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765" y="3910411"/>
            <a:ext cx="2895600" cy="123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46" y="1524000"/>
            <a:ext cx="4795837" cy="219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3882746"/>
            <a:ext cx="2743200" cy="369332"/>
          </a:xfrm>
          <a:prstGeom prst="rect">
            <a:avLst/>
          </a:prstGeom>
          <a:noFill/>
        </p:spPr>
        <p:txBody>
          <a:bodyPr wrap="square" rtlCol="0">
            <a:spAutoFit/>
          </a:bodyPr>
          <a:lstStyle/>
          <a:p>
            <a:r>
              <a:rPr lang="en-US" dirty="0" smtClean="0"/>
              <a:t>Newport</a:t>
            </a:r>
            <a:endParaRPr lang="en-US" dirty="0"/>
          </a:p>
        </p:txBody>
      </p:sp>
      <p:sp>
        <p:nvSpPr>
          <p:cNvPr id="4" name="TextBox 3"/>
          <p:cNvSpPr txBox="1"/>
          <p:nvPr/>
        </p:nvSpPr>
        <p:spPr>
          <a:xfrm>
            <a:off x="219360" y="1660114"/>
            <a:ext cx="3276600" cy="369332"/>
          </a:xfrm>
          <a:prstGeom prst="rect">
            <a:avLst/>
          </a:prstGeom>
          <a:noFill/>
        </p:spPr>
        <p:txBody>
          <a:bodyPr wrap="square" rtlCol="0">
            <a:spAutoFit/>
          </a:bodyPr>
          <a:lstStyle/>
          <a:p>
            <a:r>
              <a:rPr lang="en-US" dirty="0" smtClean="0"/>
              <a:t>Warwick</a:t>
            </a:r>
            <a:endParaRPr lang="en-US" dirty="0"/>
          </a:p>
        </p:txBody>
      </p:sp>
      <p:sp>
        <p:nvSpPr>
          <p:cNvPr id="5" name="TextBox 4"/>
          <p:cNvSpPr txBox="1"/>
          <p:nvPr/>
        </p:nvSpPr>
        <p:spPr>
          <a:xfrm>
            <a:off x="5342192" y="1846967"/>
            <a:ext cx="2209800" cy="369332"/>
          </a:xfrm>
          <a:prstGeom prst="rect">
            <a:avLst/>
          </a:prstGeom>
          <a:noFill/>
        </p:spPr>
        <p:txBody>
          <a:bodyPr wrap="square" rtlCol="0">
            <a:spAutoFit/>
          </a:bodyPr>
          <a:lstStyle/>
          <a:p>
            <a:r>
              <a:rPr lang="en-US" dirty="0" smtClean="0"/>
              <a:t>Providence</a:t>
            </a:r>
            <a:endParaRPr lang="en-US" dirty="0"/>
          </a:p>
        </p:txBody>
      </p:sp>
      <p:sp>
        <p:nvSpPr>
          <p:cNvPr id="6" name="TextBox 5"/>
          <p:cNvSpPr txBox="1"/>
          <p:nvPr/>
        </p:nvSpPr>
        <p:spPr>
          <a:xfrm>
            <a:off x="4800600" y="4082534"/>
            <a:ext cx="3048000" cy="369332"/>
          </a:xfrm>
          <a:prstGeom prst="rect">
            <a:avLst/>
          </a:prstGeom>
          <a:noFill/>
        </p:spPr>
        <p:txBody>
          <a:bodyPr wrap="square" rtlCol="0">
            <a:spAutoFit/>
          </a:bodyPr>
          <a:lstStyle/>
          <a:p>
            <a:r>
              <a:rPr lang="en-US" dirty="0" smtClean="0"/>
              <a:t>Lincoln</a:t>
            </a:r>
            <a:endParaRPr lang="en-US"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646" y="5149474"/>
            <a:ext cx="4554837" cy="145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5236389"/>
            <a:ext cx="1295400" cy="369332"/>
          </a:xfrm>
          <a:prstGeom prst="rect">
            <a:avLst/>
          </a:prstGeom>
          <a:noFill/>
        </p:spPr>
        <p:txBody>
          <a:bodyPr wrap="square" rtlCol="0">
            <a:spAutoFit/>
          </a:bodyPr>
          <a:lstStyle/>
          <a:p>
            <a:r>
              <a:rPr lang="en-US" dirty="0" smtClean="0"/>
              <a:t>Westerly</a:t>
            </a:r>
            <a:endParaRPr lang="en-US" dirty="0"/>
          </a:p>
        </p:txBody>
      </p:sp>
    </p:spTree>
    <p:extLst>
      <p:ext uri="{BB962C8B-B14F-4D97-AF65-F5344CB8AC3E}">
        <p14:creationId xmlns:p14="http://schemas.microsoft.com/office/powerpoint/2010/main" val="94576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r>
              <a:rPr lang="en-US" sz="2800" b="1" dirty="0">
                <a:solidFill>
                  <a:schemeClr val="accent3">
                    <a:lumMod val="50000"/>
                  </a:schemeClr>
                </a:solidFill>
              </a:rPr>
              <a:t/>
            </a:r>
            <a:br>
              <a:rPr lang="en-US" sz="2800" b="1" dirty="0">
                <a:solidFill>
                  <a:schemeClr val="accent3">
                    <a:lumMod val="50000"/>
                  </a:schemeClr>
                </a:solidFill>
              </a:rPr>
            </a:br>
            <a:r>
              <a:rPr lang="en-US" sz="2800" b="1" dirty="0">
                <a:solidFill>
                  <a:schemeClr val="bg1"/>
                </a:solidFill>
              </a:rPr>
              <a:t/>
            </a:r>
            <a:br>
              <a:rPr lang="en-US" sz="2800" b="1" dirty="0">
                <a:solidFill>
                  <a:schemeClr val="bg1"/>
                </a:solidFill>
              </a:rPr>
            </a:br>
            <a:endParaRPr lang="en-US" sz="2800" dirty="0">
              <a:solidFill>
                <a:schemeClr val="bg1"/>
              </a:solidFill>
            </a:endParaRPr>
          </a:p>
        </p:txBody>
      </p:sp>
      <p:sp>
        <p:nvSpPr>
          <p:cNvPr id="3" name="Content Placeholder 2"/>
          <p:cNvSpPr>
            <a:spLocks noGrp="1"/>
          </p:cNvSpPr>
          <p:nvPr>
            <p:ph sz="quarter" idx="1"/>
          </p:nvPr>
        </p:nvSpPr>
        <p:spPr>
          <a:xfrm>
            <a:off x="457200" y="1600200"/>
            <a:ext cx="8229600" cy="4525963"/>
          </a:xfrm>
        </p:spPr>
        <p:txBody>
          <a:bodyPr>
            <a:normAutofit/>
          </a:bodyPr>
          <a:lstStyle/>
          <a:p>
            <a:pPr marL="0" indent="0" algn="ctr">
              <a:buNone/>
            </a:pPr>
            <a:r>
              <a:rPr lang="en-US" sz="2400" b="1" dirty="0" smtClean="0">
                <a:solidFill>
                  <a:schemeClr val="accent3">
                    <a:lumMod val="50000"/>
                  </a:schemeClr>
                </a:solidFill>
              </a:rPr>
              <a:t>Workforce Training &amp; Corporate Education</a:t>
            </a:r>
          </a:p>
          <a:p>
            <a:pPr marL="0" indent="0" algn="ctr">
              <a:buNone/>
            </a:pPr>
            <a:endParaRPr lang="en-US" b="1" dirty="0" smtClean="0">
              <a:solidFill>
                <a:schemeClr val="accent3">
                  <a:lumMod val="50000"/>
                </a:schemeClr>
              </a:solidFill>
            </a:endParaRPr>
          </a:p>
          <a:p>
            <a:pPr>
              <a:buClr>
                <a:schemeClr val="tx1"/>
              </a:buClr>
            </a:pPr>
            <a:r>
              <a:rPr lang="en-US" sz="1800" dirty="0"/>
              <a:t>CCRI's Center for Workforce Training &amp; Corporate Education (WTCE) is a comprehensive resource addressing the training and workforce development needs of public, non-profit, and private sector organizations throughout Rhode Island. </a:t>
            </a:r>
            <a:endParaRPr lang="en-US" sz="1800" dirty="0" smtClean="0"/>
          </a:p>
          <a:p>
            <a:pPr marL="0" indent="0">
              <a:buClr>
                <a:schemeClr val="tx1"/>
              </a:buClr>
              <a:buNone/>
            </a:pPr>
            <a:endParaRPr lang="en-US" sz="1800" dirty="0"/>
          </a:p>
          <a:p>
            <a:pPr>
              <a:buClr>
                <a:schemeClr val="tx1"/>
              </a:buClr>
            </a:pPr>
            <a:r>
              <a:rPr lang="en-US" sz="1800" dirty="0" smtClean="0"/>
              <a:t>Our </a:t>
            </a:r>
            <a:r>
              <a:rPr lang="en-US" sz="1800" dirty="0"/>
              <a:t>clients include federal, state, and municipal governmental agencies, non-profit community and social services agencies, and companies, large and small, operating in such diverse industries as </a:t>
            </a:r>
            <a:r>
              <a:rPr lang="en-US" sz="1800" dirty="0" smtClean="0"/>
              <a:t>Maritime, Hospitality/Tourism, Consumer </a:t>
            </a:r>
            <a:r>
              <a:rPr lang="en-US" sz="1800" dirty="0"/>
              <a:t>products, </a:t>
            </a:r>
            <a:r>
              <a:rPr lang="en-US" sz="1800" dirty="0" smtClean="0"/>
              <a:t>Financial </a:t>
            </a:r>
            <a:r>
              <a:rPr lang="en-US" sz="1800" dirty="0"/>
              <a:t>services, </a:t>
            </a:r>
            <a:r>
              <a:rPr lang="en-US" sz="1800" dirty="0" smtClean="0"/>
              <a:t>Food </a:t>
            </a:r>
            <a:r>
              <a:rPr lang="en-US" sz="1800" dirty="0"/>
              <a:t>&amp; beverage, </a:t>
            </a:r>
            <a:r>
              <a:rPr lang="en-US" sz="1800" dirty="0" smtClean="0"/>
              <a:t>Healthcare, Manufacturing </a:t>
            </a:r>
            <a:r>
              <a:rPr lang="en-US" sz="1800" dirty="0"/>
              <a:t>(including advanced and jewelry), and </a:t>
            </a:r>
            <a:r>
              <a:rPr lang="en-US" sz="1800" dirty="0" smtClean="0"/>
              <a:t>Retail</a:t>
            </a:r>
            <a:r>
              <a:rPr lang="en-US" sz="1800" dirty="0"/>
              <a:t>, among others.</a:t>
            </a:r>
          </a:p>
          <a:p>
            <a:pPr marL="0" indent="0" algn="ctr">
              <a:buNone/>
            </a:pPr>
            <a:endParaRPr lang="en-US" dirty="0"/>
          </a:p>
        </p:txBody>
      </p:sp>
      <p:sp>
        <p:nvSpPr>
          <p:cNvPr id="5" name="TextBox 4"/>
          <p:cNvSpPr txBox="1"/>
          <p:nvPr/>
        </p:nvSpPr>
        <p:spPr>
          <a:xfrm>
            <a:off x="990600" y="304800"/>
            <a:ext cx="7162800" cy="400110"/>
          </a:xfrm>
          <a:prstGeom prst="rect">
            <a:avLst/>
          </a:prstGeom>
          <a:noFill/>
        </p:spPr>
        <p:txBody>
          <a:bodyPr wrap="square" rtlCol="0">
            <a:spAutoFit/>
          </a:bodyPr>
          <a:lstStyle/>
          <a:p>
            <a:pPr algn="ctr"/>
            <a:r>
              <a:rPr lang="en-US" sz="2000" b="1" i="1" dirty="0">
                <a:solidFill>
                  <a:schemeClr val="accent5">
                    <a:lumMod val="50000"/>
                  </a:schemeClr>
                </a:solidFill>
              </a:rPr>
              <a:t>Center for Workforce and Community Education</a:t>
            </a:r>
          </a:p>
        </p:txBody>
      </p:sp>
    </p:spTree>
    <p:extLst>
      <p:ext uri="{BB962C8B-B14F-4D97-AF65-F5344CB8AC3E}">
        <p14:creationId xmlns:p14="http://schemas.microsoft.com/office/powerpoint/2010/main" val="201506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WTCE Services</a:t>
            </a:r>
            <a:endParaRPr lang="en-US" dirty="0"/>
          </a:p>
        </p:txBody>
      </p:sp>
      <p:sp>
        <p:nvSpPr>
          <p:cNvPr id="3" name="Content Placeholder 2"/>
          <p:cNvSpPr>
            <a:spLocks noGrp="1"/>
          </p:cNvSpPr>
          <p:nvPr>
            <p:ph sz="quarter" idx="1"/>
          </p:nvPr>
        </p:nvSpPr>
        <p:spPr/>
        <p:txBody>
          <a:bodyPr>
            <a:normAutofit/>
          </a:bodyPr>
          <a:lstStyle/>
          <a:p>
            <a:pPr>
              <a:buClr>
                <a:schemeClr val="tx1"/>
              </a:buClr>
            </a:pPr>
            <a:r>
              <a:rPr lang="en-US" dirty="0" smtClean="0"/>
              <a:t>Training can </a:t>
            </a:r>
            <a:r>
              <a:rPr lang="en-US" dirty="0"/>
              <a:t>be customized to meet the specific needs of your organization.  </a:t>
            </a:r>
            <a:endParaRPr lang="en-US" dirty="0" smtClean="0"/>
          </a:p>
          <a:p>
            <a:pPr marL="0" indent="0">
              <a:buNone/>
            </a:pPr>
            <a:endParaRPr lang="en-US" dirty="0"/>
          </a:p>
          <a:p>
            <a:pPr>
              <a:buClr>
                <a:schemeClr val="tx1"/>
              </a:buClr>
            </a:pPr>
            <a:r>
              <a:rPr lang="en-US" dirty="0" smtClean="0"/>
              <a:t>Programs </a:t>
            </a:r>
            <a:r>
              <a:rPr lang="en-US" dirty="0"/>
              <a:t>can be conducted at your facility or at a CCRI campus or a third party location. </a:t>
            </a:r>
            <a:endParaRPr lang="en-US" dirty="0" smtClean="0"/>
          </a:p>
          <a:p>
            <a:pPr marL="0" indent="0">
              <a:buNone/>
            </a:pPr>
            <a:endParaRPr lang="en-US" dirty="0" smtClean="0"/>
          </a:p>
          <a:p>
            <a:pPr>
              <a:buClr>
                <a:schemeClr val="tx1"/>
              </a:buClr>
            </a:pPr>
            <a:r>
              <a:rPr lang="en-US" dirty="0" smtClean="0"/>
              <a:t>Training </a:t>
            </a:r>
            <a:r>
              <a:rPr lang="en-US" dirty="0"/>
              <a:t>programs can be delivered to groups in a classroom, one on one or using online and computer based formats.  </a:t>
            </a:r>
          </a:p>
          <a:p>
            <a:endParaRPr lang="en-US" dirty="0"/>
          </a:p>
        </p:txBody>
      </p:sp>
    </p:spTree>
    <p:extLst>
      <p:ext uri="{BB962C8B-B14F-4D97-AF65-F5344CB8AC3E}">
        <p14:creationId xmlns:p14="http://schemas.microsoft.com/office/powerpoint/2010/main" val="108390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quarter" idx="1"/>
          </p:nvPr>
        </p:nvSpPr>
        <p:spPr/>
        <p:txBody>
          <a:bodyPr>
            <a:normAutofit/>
          </a:bodyPr>
          <a:lstStyle/>
          <a:p>
            <a:pPr>
              <a:buClr>
                <a:schemeClr val="tx1"/>
              </a:buClr>
            </a:pPr>
            <a:r>
              <a:rPr lang="en-US" sz="2000" dirty="0" smtClean="0"/>
              <a:t>Conduct company training needs assessment on site</a:t>
            </a:r>
          </a:p>
          <a:p>
            <a:pPr>
              <a:buClr>
                <a:schemeClr val="tx1"/>
              </a:buClr>
            </a:pPr>
            <a:r>
              <a:rPr lang="en-US" sz="2000" dirty="0" smtClean="0"/>
              <a:t>Confirm the need for training</a:t>
            </a:r>
          </a:p>
          <a:p>
            <a:pPr>
              <a:buClr>
                <a:schemeClr val="tx1"/>
              </a:buClr>
            </a:pPr>
            <a:r>
              <a:rPr lang="en-US" sz="2000" dirty="0" smtClean="0"/>
              <a:t>Determine training objectives with the desired results</a:t>
            </a:r>
          </a:p>
          <a:p>
            <a:pPr>
              <a:buClr>
                <a:schemeClr val="tx1"/>
              </a:buClr>
            </a:pPr>
            <a:r>
              <a:rPr lang="en-US" sz="2000" dirty="0" smtClean="0"/>
              <a:t>Select how success will be measured using metrics</a:t>
            </a:r>
          </a:p>
          <a:p>
            <a:pPr>
              <a:buClr>
                <a:schemeClr val="tx1"/>
              </a:buClr>
            </a:pPr>
            <a:r>
              <a:rPr lang="en-US" sz="2000" dirty="0" smtClean="0"/>
              <a:t>Meet with prospective instructors to discuss project, curriculum and training delivery plan </a:t>
            </a:r>
          </a:p>
          <a:p>
            <a:pPr>
              <a:buClr>
                <a:schemeClr val="tx1"/>
              </a:buClr>
            </a:pPr>
            <a:r>
              <a:rPr lang="en-US" sz="2000" dirty="0" smtClean="0"/>
              <a:t>Submit proposal</a:t>
            </a:r>
          </a:p>
          <a:p>
            <a:pPr>
              <a:buClr>
                <a:schemeClr val="tx1"/>
              </a:buClr>
            </a:pPr>
            <a:r>
              <a:rPr lang="en-US" sz="2000" dirty="0" smtClean="0"/>
              <a:t>Schedule program</a:t>
            </a:r>
          </a:p>
          <a:p>
            <a:pPr>
              <a:buClr>
                <a:schemeClr val="tx1"/>
              </a:buClr>
            </a:pPr>
            <a:r>
              <a:rPr lang="en-US" sz="2000" dirty="0" smtClean="0"/>
              <a:t>Manage logistics</a:t>
            </a:r>
          </a:p>
          <a:p>
            <a:pPr>
              <a:buClr>
                <a:schemeClr val="tx1"/>
              </a:buClr>
            </a:pPr>
            <a:r>
              <a:rPr lang="en-US" sz="2000" dirty="0" smtClean="0"/>
              <a:t>Ensure customer satisfaction of program and desired results</a:t>
            </a:r>
          </a:p>
          <a:p>
            <a:pPr>
              <a:buClr>
                <a:schemeClr val="tx1"/>
              </a:buClr>
            </a:pPr>
            <a:r>
              <a:rPr lang="en-US" sz="2000" dirty="0" smtClean="0"/>
              <a:t>Program evaluations</a:t>
            </a:r>
          </a:p>
          <a:p>
            <a:pPr>
              <a:buClr>
                <a:schemeClr val="tx1"/>
              </a:buClr>
            </a:pPr>
            <a:r>
              <a:rPr lang="en-US" sz="2000" dirty="0" smtClean="0"/>
              <a:t>Invoicing</a:t>
            </a:r>
          </a:p>
          <a:p>
            <a:pPr>
              <a:buClr>
                <a:schemeClr val="tx1"/>
              </a:buClr>
            </a:pPr>
            <a:endParaRPr lang="en-US" sz="1600" dirty="0"/>
          </a:p>
        </p:txBody>
      </p:sp>
    </p:spTree>
    <p:extLst>
      <p:ext uri="{BB962C8B-B14F-4D97-AF65-F5344CB8AC3E}">
        <p14:creationId xmlns:p14="http://schemas.microsoft.com/office/powerpoint/2010/main" val="379528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Areas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71340034"/>
              </p:ext>
            </p:extLst>
          </p:nvPr>
        </p:nvGraphicFramePr>
        <p:xfrm>
          <a:off x="301625" y="1527175"/>
          <a:ext cx="8504238" cy="4035425"/>
        </p:xfrm>
        <a:graphic>
          <a:graphicData uri="http://schemas.openxmlformats.org/drawingml/2006/table">
            <a:tbl>
              <a:tblPr firstRow="1" bandRow="1">
                <a:tableStyleId>{5C22544A-7EE6-4342-B048-85BDC9FD1C3A}</a:tableStyleId>
              </a:tblPr>
              <a:tblGrid>
                <a:gridCol w="4252119"/>
                <a:gridCol w="4252119"/>
              </a:tblGrid>
              <a:tr h="4035425">
                <a:tc>
                  <a:txBody>
                    <a:bodyPr/>
                    <a:lstStyle/>
                    <a:p>
                      <a:r>
                        <a:rPr kumimoji="0" lang="en-US" sz="1800" b="1" kern="1200" dirty="0" smtClean="0">
                          <a:solidFill>
                            <a:schemeClr val="tx1"/>
                          </a:solidFill>
                          <a:effectLst/>
                          <a:latin typeface="+mn-lt"/>
                          <a:ea typeface="+mn-ea"/>
                          <a:cs typeface="+mn-cs"/>
                        </a:rPr>
                        <a:t>Leadership (including ethics)</a:t>
                      </a:r>
                    </a:p>
                    <a:p>
                      <a:r>
                        <a:rPr kumimoji="0" lang="en-US" sz="1800" b="1" kern="1200" dirty="0" smtClean="0">
                          <a:solidFill>
                            <a:schemeClr val="tx1"/>
                          </a:solidFill>
                          <a:effectLst/>
                          <a:latin typeface="+mn-lt"/>
                          <a:ea typeface="+mn-ea"/>
                          <a:cs typeface="+mn-cs"/>
                        </a:rPr>
                        <a:t>Team Building</a:t>
                      </a:r>
                    </a:p>
                    <a:p>
                      <a:r>
                        <a:rPr kumimoji="0" lang="en-US" sz="1800" b="1" kern="1200" dirty="0" smtClean="0">
                          <a:solidFill>
                            <a:schemeClr val="tx1"/>
                          </a:solidFill>
                          <a:effectLst/>
                          <a:latin typeface="+mn-lt"/>
                          <a:ea typeface="+mn-ea"/>
                          <a:cs typeface="+mn-cs"/>
                        </a:rPr>
                        <a:t>Customer Service </a:t>
                      </a:r>
                    </a:p>
                    <a:p>
                      <a:r>
                        <a:rPr kumimoji="0" lang="en-US" sz="1800" b="1" kern="1200" dirty="0" smtClean="0">
                          <a:solidFill>
                            <a:schemeClr val="tx1"/>
                          </a:solidFill>
                          <a:effectLst/>
                          <a:latin typeface="+mn-lt"/>
                          <a:ea typeface="+mn-ea"/>
                          <a:cs typeface="+mn-cs"/>
                        </a:rPr>
                        <a:t>Computer Training</a:t>
                      </a:r>
                    </a:p>
                    <a:p>
                      <a:r>
                        <a:rPr kumimoji="0" lang="en-US" sz="1800" b="1" kern="1200" dirty="0" smtClean="0">
                          <a:solidFill>
                            <a:schemeClr val="tx1"/>
                          </a:solidFill>
                          <a:effectLst/>
                          <a:latin typeface="+mn-lt"/>
                          <a:ea typeface="+mn-ea"/>
                          <a:cs typeface="+mn-cs"/>
                        </a:rPr>
                        <a:t>Demographic and cultural diversity</a:t>
                      </a:r>
                    </a:p>
                    <a:p>
                      <a:r>
                        <a:rPr kumimoji="0" lang="en-US" sz="1800" b="1" kern="1200" dirty="0" smtClean="0">
                          <a:solidFill>
                            <a:schemeClr val="tx1"/>
                          </a:solidFill>
                          <a:effectLst/>
                          <a:latin typeface="+mn-lt"/>
                          <a:ea typeface="+mn-ea"/>
                          <a:cs typeface="+mn-cs"/>
                        </a:rPr>
                        <a:t>Financial Literacy  </a:t>
                      </a:r>
                    </a:p>
                    <a:p>
                      <a:r>
                        <a:rPr kumimoji="0" lang="en-US" sz="1800" b="1" kern="1200" dirty="0" smtClean="0">
                          <a:solidFill>
                            <a:schemeClr val="tx1"/>
                          </a:solidFill>
                          <a:effectLst/>
                          <a:latin typeface="+mn-lt"/>
                          <a:ea typeface="+mn-ea"/>
                          <a:cs typeface="+mn-cs"/>
                        </a:rPr>
                        <a:t>Generational challenges in the workplace</a:t>
                      </a:r>
                    </a:p>
                    <a:p>
                      <a:r>
                        <a:rPr kumimoji="0" lang="en-US" sz="1800" b="1" kern="1200" dirty="0" smtClean="0">
                          <a:solidFill>
                            <a:schemeClr val="tx1"/>
                          </a:solidFill>
                          <a:effectLst/>
                          <a:latin typeface="+mn-lt"/>
                          <a:ea typeface="+mn-ea"/>
                          <a:cs typeface="+mn-cs"/>
                        </a:rPr>
                        <a:t>Performance Management</a:t>
                      </a:r>
                    </a:p>
                    <a:p>
                      <a:r>
                        <a:rPr kumimoji="0" lang="en-US" sz="1800" b="1" kern="1200" dirty="0" smtClean="0">
                          <a:solidFill>
                            <a:schemeClr val="tx1"/>
                          </a:solidFill>
                          <a:effectLst/>
                          <a:latin typeface="+mn-lt"/>
                          <a:ea typeface="+mn-ea"/>
                          <a:cs typeface="+mn-cs"/>
                        </a:rPr>
                        <a:t>Presentation skills</a:t>
                      </a:r>
                    </a:p>
                    <a:p>
                      <a:r>
                        <a:rPr kumimoji="0" lang="en-US" sz="1800" b="1" kern="1200" dirty="0" smtClean="0">
                          <a:solidFill>
                            <a:schemeClr val="tx1"/>
                          </a:solidFill>
                          <a:effectLst/>
                          <a:latin typeface="+mn-lt"/>
                          <a:ea typeface="+mn-ea"/>
                          <a:cs typeface="+mn-cs"/>
                        </a:rPr>
                        <a:t>Business writing</a:t>
                      </a:r>
                    </a:p>
                    <a:p>
                      <a:r>
                        <a:rPr kumimoji="0" lang="en-US" sz="1800" b="1" kern="1200" dirty="0" smtClean="0">
                          <a:solidFill>
                            <a:schemeClr val="tx1"/>
                          </a:solidFill>
                          <a:effectLst/>
                          <a:latin typeface="+mn-lt"/>
                          <a:ea typeface="+mn-ea"/>
                          <a:cs typeface="+mn-cs"/>
                        </a:rPr>
                        <a:t>Supervisory</a:t>
                      </a:r>
                    </a:p>
                    <a:p>
                      <a:endParaRPr lang="en-US" dirty="0"/>
                    </a:p>
                  </a:txBody>
                  <a:tcPr>
                    <a:noFill/>
                  </a:tcPr>
                </a:tc>
                <a:tc>
                  <a:txBody>
                    <a:bodyPr/>
                    <a:lstStyle/>
                    <a:p>
                      <a:r>
                        <a:rPr kumimoji="0" lang="en-US" sz="1800" b="1" kern="1200" dirty="0" smtClean="0">
                          <a:solidFill>
                            <a:schemeClr val="tx1"/>
                          </a:solidFill>
                          <a:effectLst/>
                          <a:latin typeface="+mn-lt"/>
                          <a:ea typeface="+mn-ea"/>
                          <a:cs typeface="+mn-cs"/>
                        </a:rPr>
                        <a:t>Social media</a:t>
                      </a:r>
                    </a:p>
                    <a:p>
                      <a:r>
                        <a:rPr kumimoji="0" lang="en-US" sz="1800" b="1" kern="1200" dirty="0" smtClean="0">
                          <a:solidFill>
                            <a:schemeClr val="tx1"/>
                          </a:solidFill>
                          <a:effectLst/>
                          <a:latin typeface="+mn-lt"/>
                          <a:ea typeface="+mn-ea"/>
                          <a:cs typeface="+mn-cs"/>
                        </a:rPr>
                        <a:t>Office skills</a:t>
                      </a:r>
                    </a:p>
                    <a:p>
                      <a:r>
                        <a:rPr kumimoji="0" lang="en-US" sz="1800" b="1" kern="1200" dirty="0" smtClean="0">
                          <a:solidFill>
                            <a:schemeClr val="tx1"/>
                          </a:solidFill>
                          <a:effectLst/>
                          <a:latin typeface="+mn-lt"/>
                          <a:ea typeface="+mn-ea"/>
                          <a:cs typeface="+mn-cs"/>
                        </a:rPr>
                        <a:t>Business etiquette</a:t>
                      </a:r>
                    </a:p>
                    <a:p>
                      <a:r>
                        <a:rPr kumimoji="0" lang="en-US" sz="1800" b="1" kern="1200" dirty="0" smtClean="0">
                          <a:solidFill>
                            <a:schemeClr val="tx1"/>
                          </a:solidFill>
                          <a:effectLst/>
                          <a:latin typeface="+mn-lt"/>
                          <a:ea typeface="+mn-ea"/>
                          <a:cs typeface="+mn-cs"/>
                        </a:rPr>
                        <a:t>ESOL</a:t>
                      </a:r>
                    </a:p>
                    <a:p>
                      <a:r>
                        <a:rPr kumimoji="0" lang="en-US" sz="1800" b="1" kern="1200" dirty="0" smtClean="0">
                          <a:solidFill>
                            <a:schemeClr val="tx1"/>
                          </a:solidFill>
                          <a:effectLst/>
                          <a:latin typeface="+mn-lt"/>
                          <a:ea typeface="+mn-ea"/>
                          <a:cs typeface="+mn-cs"/>
                        </a:rPr>
                        <a:t>GED</a:t>
                      </a:r>
                    </a:p>
                    <a:p>
                      <a:r>
                        <a:rPr kumimoji="0" lang="en-US" sz="1800" b="1" kern="1200" dirty="0" smtClean="0">
                          <a:solidFill>
                            <a:schemeClr val="tx1"/>
                          </a:solidFill>
                          <a:effectLst/>
                          <a:latin typeface="+mn-lt"/>
                          <a:ea typeface="+mn-ea"/>
                          <a:cs typeface="+mn-cs"/>
                        </a:rPr>
                        <a:t>Safety</a:t>
                      </a:r>
                    </a:p>
                    <a:p>
                      <a:r>
                        <a:rPr kumimoji="0" lang="en-US" sz="1800" b="1" kern="1200" dirty="0" smtClean="0">
                          <a:solidFill>
                            <a:schemeClr val="tx1"/>
                          </a:solidFill>
                          <a:effectLst/>
                          <a:latin typeface="+mn-lt"/>
                          <a:ea typeface="+mn-ea"/>
                          <a:cs typeface="+mn-cs"/>
                        </a:rPr>
                        <a:t>Negotiation</a:t>
                      </a:r>
                    </a:p>
                    <a:p>
                      <a:r>
                        <a:rPr kumimoji="0" lang="en-US" sz="1800" b="1" kern="1200" dirty="0" smtClean="0">
                          <a:solidFill>
                            <a:schemeClr val="tx1"/>
                          </a:solidFill>
                          <a:effectLst/>
                          <a:latin typeface="+mn-lt"/>
                          <a:ea typeface="+mn-ea"/>
                          <a:cs typeface="+mn-cs"/>
                        </a:rPr>
                        <a:t>Communications</a:t>
                      </a:r>
                    </a:p>
                    <a:p>
                      <a:r>
                        <a:rPr kumimoji="0" lang="en-US" sz="1800" b="1" kern="1200" dirty="0" smtClean="0">
                          <a:solidFill>
                            <a:schemeClr val="tx1"/>
                          </a:solidFill>
                          <a:effectLst/>
                          <a:latin typeface="+mn-lt"/>
                          <a:ea typeface="+mn-ea"/>
                          <a:cs typeface="+mn-cs"/>
                        </a:rPr>
                        <a:t>Project Management</a:t>
                      </a:r>
                    </a:p>
                    <a:p>
                      <a:r>
                        <a:rPr kumimoji="0" lang="en-US" sz="1800" b="1" kern="1200" dirty="0" smtClean="0">
                          <a:solidFill>
                            <a:schemeClr val="tx1"/>
                          </a:solidFill>
                          <a:effectLst/>
                          <a:latin typeface="+mn-lt"/>
                          <a:ea typeface="+mn-ea"/>
                          <a:cs typeface="+mn-cs"/>
                        </a:rPr>
                        <a:t>Lean  Manufacturing</a:t>
                      </a:r>
                    </a:p>
                    <a:p>
                      <a:r>
                        <a:rPr kumimoji="0" lang="en-US" sz="1800" b="1" kern="1200" dirty="0" smtClean="0">
                          <a:solidFill>
                            <a:schemeClr val="tx1"/>
                          </a:solidFill>
                          <a:effectLst/>
                          <a:latin typeface="+mn-lt"/>
                          <a:ea typeface="+mn-ea"/>
                          <a:cs typeface="+mn-cs"/>
                        </a:rPr>
                        <a:t>Continuous Improvement</a:t>
                      </a:r>
                    </a:p>
                    <a:p>
                      <a:r>
                        <a:rPr kumimoji="0" lang="en-US" sz="1800" b="1" kern="1200" dirty="0" smtClean="0">
                          <a:solidFill>
                            <a:schemeClr val="tx1"/>
                          </a:solidFill>
                          <a:effectLst/>
                          <a:latin typeface="+mn-lt"/>
                          <a:ea typeface="+mn-ea"/>
                          <a:cs typeface="+mn-cs"/>
                        </a:rPr>
                        <a:t>CNC</a:t>
                      </a:r>
                    </a:p>
                    <a:p>
                      <a:r>
                        <a:rPr kumimoji="0" lang="en-US" sz="1800" b="1" kern="1200" dirty="0" smtClean="0">
                          <a:solidFill>
                            <a:schemeClr val="tx1"/>
                          </a:solidFill>
                          <a:effectLst/>
                          <a:latin typeface="+mn-lt"/>
                          <a:ea typeface="+mn-ea"/>
                          <a:cs typeface="+mn-cs"/>
                        </a:rPr>
                        <a:t>Blue Print Reading</a:t>
                      </a:r>
                    </a:p>
                    <a:p>
                      <a:r>
                        <a:rPr kumimoji="0" lang="en-US" sz="1800" b="1" kern="1200" dirty="0" smtClean="0">
                          <a:solidFill>
                            <a:schemeClr val="tx1"/>
                          </a:solidFill>
                          <a:effectLst/>
                          <a:latin typeface="+mn-lt"/>
                          <a:ea typeface="+mn-ea"/>
                          <a:cs typeface="+mn-cs"/>
                        </a:rPr>
                        <a:t>Shop Math</a:t>
                      </a:r>
                      <a:endParaRPr lang="en-US" dirty="0">
                        <a:solidFill>
                          <a:schemeClr val="tx1"/>
                        </a:solidFill>
                      </a:endParaRPr>
                    </a:p>
                  </a:txBody>
                  <a:tcPr>
                    <a:noFill/>
                  </a:tcPr>
                </a:tc>
              </a:tr>
            </a:tbl>
          </a:graphicData>
        </a:graphic>
      </p:graphicFrame>
    </p:spTree>
    <p:extLst>
      <p:ext uri="{BB962C8B-B14F-4D97-AF65-F5344CB8AC3E}">
        <p14:creationId xmlns:p14="http://schemas.microsoft.com/office/powerpoint/2010/main" val="1833903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lstStyle/>
          <a:p>
            <a:r>
              <a:rPr lang="en-US" dirty="0" smtClean="0"/>
              <a:t>Why Choose CCRI WTCE?</a:t>
            </a:r>
            <a:endParaRPr lang="en-US" dirty="0"/>
          </a:p>
        </p:txBody>
      </p:sp>
      <p:sp>
        <p:nvSpPr>
          <p:cNvPr id="3" name="Content Placeholder 2"/>
          <p:cNvSpPr>
            <a:spLocks noGrp="1"/>
          </p:cNvSpPr>
          <p:nvPr>
            <p:ph sz="quarter" idx="1"/>
          </p:nvPr>
        </p:nvSpPr>
        <p:spPr>
          <a:xfrm>
            <a:off x="304800" y="1524000"/>
            <a:ext cx="8503920" cy="4572000"/>
          </a:xfrm>
        </p:spPr>
        <p:txBody>
          <a:bodyPr>
            <a:noAutofit/>
          </a:bodyPr>
          <a:lstStyle/>
          <a:p>
            <a:pPr>
              <a:buClr>
                <a:schemeClr val="tx1"/>
              </a:buClr>
            </a:pPr>
            <a:r>
              <a:rPr lang="en-US" sz="2400" dirty="0" smtClean="0"/>
              <a:t>Specialize in designing and delivering custom programs to meet company’s individual needs.</a:t>
            </a:r>
          </a:p>
          <a:p>
            <a:pPr>
              <a:buClr>
                <a:schemeClr val="tx1"/>
              </a:buClr>
            </a:pPr>
            <a:r>
              <a:rPr lang="en-US" sz="2400" dirty="0" smtClean="0"/>
              <a:t>Experience in delivering multiple training solutions; classroom, on site, on campus, third party site, web or computer based.</a:t>
            </a:r>
          </a:p>
          <a:p>
            <a:pPr>
              <a:buClr>
                <a:schemeClr val="tx1"/>
              </a:buClr>
            </a:pPr>
            <a:r>
              <a:rPr lang="en-US" sz="2400" dirty="0" smtClean="0"/>
              <a:t>Five campuses statewide.</a:t>
            </a:r>
          </a:p>
          <a:p>
            <a:pPr>
              <a:buClr>
                <a:schemeClr val="tx1"/>
              </a:buClr>
            </a:pPr>
            <a:r>
              <a:rPr lang="en-US" sz="2400" dirty="0" smtClean="0"/>
              <a:t>Broad range of subject matter experts; faculty, adjuncts for multiple types of programs.</a:t>
            </a:r>
          </a:p>
          <a:p>
            <a:pPr>
              <a:buClr>
                <a:schemeClr val="tx1"/>
              </a:buClr>
            </a:pPr>
            <a:r>
              <a:rPr lang="en-US" sz="2400" dirty="0" smtClean="0"/>
              <a:t>Successfully delivered programs that positively impact a company’s operations and bottom line.</a:t>
            </a:r>
          </a:p>
          <a:p>
            <a:pPr>
              <a:buClr>
                <a:schemeClr val="tx1"/>
              </a:buClr>
            </a:pPr>
            <a:r>
              <a:rPr lang="en-US" sz="2400" dirty="0" smtClean="0"/>
              <a:t>Competitive fee structure.</a:t>
            </a:r>
          </a:p>
          <a:p>
            <a:pPr>
              <a:buClr>
                <a:schemeClr val="tx1"/>
              </a:buClr>
            </a:pPr>
            <a:r>
              <a:rPr lang="en-US" sz="2400" dirty="0" smtClean="0"/>
              <a:t>Successfully sourced training grants for companies.</a:t>
            </a:r>
            <a:endParaRPr lang="en-US" sz="2400" dirty="0"/>
          </a:p>
        </p:txBody>
      </p:sp>
    </p:spTree>
    <p:extLst>
      <p:ext uri="{BB962C8B-B14F-4D97-AF65-F5344CB8AC3E}">
        <p14:creationId xmlns:p14="http://schemas.microsoft.com/office/powerpoint/2010/main" val="2885348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a:t>
            </a:r>
            <a:endParaRPr lang="en-US" dirty="0"/>
          </a:p>
        </p:txBody>
      </p:sp>
      <p:sp>
        <p:nvSpPr>
          <p:cNvPr id="3" name="Content Placeholder 2"/>
          <p:cNvSpPr>
            <a:spLocks noGrp="1"/>
          </p:cNvSpPr>
          <p:nvPr>
            <p:ph sz="quarter" idx="1"/>
          </p:nvPr>
        </p:nvSpPr>
        <p:spPr/>
        <p:txBody>
          <a:bodyPr/>
          <a:lstStyle/>
          <a:p>
            <a:pPr>
              <a:buClr>
                <a:schemeClr val="tx1"/>
              </a:buClr>
            </a:pPr>
            <a:r>
              <a:rPr lang="en-US" dirty="0" smtClean="0"/>
              <a:t>Taco Comfort Solutions 	</a:t>
            </a:r>
          </a:p>
          <a:p>
            <a:pPr marL="0" indent="0">
              <a:buNone/>
            </a:pPr>
            <a:r>
              <a:rPr lang="en-US" dirty="0" smtClean="0"/>
              <a:t>	MS Office training </a:t>
            </a:r>
          </a:p>
          <a:p>
            <a:pPr>
              <a:buClrTx/>
            </a:pPr>
            <a:r>
              <a:rPr lang="en-US" dirty="0" smtClean="0"/>
              <a:t>Rhode Island Air National Guard</a:t>
            </a:r>
          </a:p>
          <a:p>
            <a:pPr marL="0" indent="0">
              <a:buNone/>
            </a:pPr>
            <a:r>
              <a:rPr lang="en-US" dirty="0" smtClean="0"/>
              <a:t>	Business Writing</a:t>
            </a:r>
          </a:p>
          <a:p>
            <a:pPr>
              <a:buClr>
                <a:schemeClr val="tx1"/>
              </a:buClr>
            </a:pPr>
            <a:r>
              <a:rPr lang="en-US" dirty="0" smtClean="0"/>
              <a:t>Arpin Moving</a:t>
            </a:r>
          </a:p>
          <a:p>
            <a:pPr marL="0" indent="0">
              <a:buNone/>
            </a:pPr>
            <a:r>
              <a:rPr lang="en-US" dirty="0" smtClean="0"/>
              <a:t>	(</a:t>
            </a:r>
            <a:r>
              <a:rPr lang="en-US" dirty="0"/>
              <a:t>Excel, Outlook)</a:t>
            </a:r>
          </a:p>
          <a:p>
            <a:pPr>
              <a:buClr>
                <a:schemeClr val="tx1"/>
              </a:buClr>
            </a:pPr>
            <a:r>
              <a:rPr lang="en-US" dirty="0" smtClean="0"/>
              <a:t>Rhode Island State Police</a:t>
            </a:r>
          </a:p>
          <a:p>
            <a:pPr marL="0" indent="0">
              <a:buNone/>
            </a:pPr>
            <a:r>
              <a:rPr lang="en-US" dirty="0" smtClean="0"/>
              <a:t>	Cisco Networking </a:t>
            </a:r>
            <a:endParaRPr lang="en-US" dirty="0"/>
          </a:p>
        </p:txBody>
      </p:sp>
    </p:spTree>
    <p:extLst>
      <p:ext uri="{BB962C8B-B14F-4D97-AF65-F5344CB8AC3E}">
        <p14:creationId xmlns:p14="http://schemas.microsoft.com/office/powerpoint/2010/main" val="40993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John C. Freer</a:t>
            </a:r>
            <a:br>
              <a:rPr lang="en-US" sz="2800" dirty="0" smtClean="0"/>
            </a:br>
            <a:r>
              <a:rPr lang="en-US" sz="2800" dirty="0" smtClean="0"/>
              <a:t>Training Coordinator</a:t>
            </a:r>
            <a:endParaRPr lang="en-US" sz="2800" dirty="0"/>
          </a:p>
        </p:txBody>
      </p:sp>
      <p:sp>
        <p:nvSpPr>
          <p:cNvPr id="3" name="Content Placeholder 2"/>
          <p:cNvSpPr>
            <a:spLocks noGrp="1"/>
          </p:cNvSpPr>
          <p:nvPr>
            <p:ph sz="quarter" idx="1"/>
          </p:nvPr>
        </p:nvSpPr>
        <p:spPr>
          <a:xfrm>
            <a:off x="304800" y="1447800"/>
            <a:ext cx="8503920" cy="4572000"/>
          </a:xfrm>
        </p:spPr>
        <p:txBody>
          <a:bodyPr>
            <a:normAutofit fontScale="25000" lnSpcReduction="20000"/>
          </a:bodyPr>
          <a:lstStyle/>
          <a:p>
            <a:pPr marL="0" indent="0" algn="ctr">
              <a:buNone/>
            </a:pPr>
            <a:r>
              <a:rPr lang="en-US" sz="5600" dirty="0"/>
              <a:t>John Freer is the Coordinator of Workforce Training and Corporate Education for the Community College of Rhode Island’s Center for Workforce and Community Education (CWCE). John’s focus is on developing customized training and corporate education solutions for public agencies, non-profits, and private sector organizations that have varied assessment and professional development needs. Programs can be delivered on-site, or on-campus, or online. See </a:t>
            </a:r>
            <a:r>
              <a:rPr lang="en-US" sz="5600" u="sng" dirty="0">
                <a:hlinkClick r:id="rId2"/>
              </a:rPr>
              <a:t>http://www.ccri.edu/forbusiness</a:t>
            </a:r>
            <a:r>
              <a:rPr lang="en-US" sz="5600" dirty="0"/>
              <a:t>.</a:t>
            </a:r>
          </a:p>
          <a:p>
            <a:pPr marL="0" indent="0" algn="ctr">
              <a:buNone/>
            </a:pPr>
            <a:r>
              <a:rPr lang="en-US" sz="5600" dirty="0"/>
              <a:t> </a:t>
            </a:r>
          </a:p>
          <a:p>
            <a:pPr marL="0" indent="0" algn="ctr">
              <a:buNone/>
            </a:pPr>
            <a:r>
              <a:rPr lang="en-US" sz="5600" dirty="0"/>
              <a:t>John has over twenty years of workforce training and education experience delivering programs to corporations, nonprofit agencies, post-secondary institutions and the military in Rhode Island and New England.  Additionally, he founded a full service training consulting company that provided a variety of training programs in the Insurance, Finance, Heating Ventilation and Air Conditioning, Marine Trades, Culinary, Hospitality, Higher Education, Manufacturing and Medical Products.</a:t>
            </a:r>
          </a:p>
          <a:p>
            <a:pPr marL="0" indent="0" algn="ctr">
              <a:buNone/>
            </a:pPr>
            <a:r>
              <a:rPr lang="en-US" sz="5600" dirty="0"/>
              <a:t> </a:t>
            </a:r>
          </a:p>
          <a:p>
            <a:pPr marL="0" indent="0" algn="ctr">
              <a:buNone/>
            </a:pPr>
            <a:r>
              <a:rPr lang="en-US" sz="5600" dirty="0"/>
              <a:t>He specializes in developing and managing customized, professional licensing and certificate programs.  This includes instructors, administration, training grants, recruitment and placement of graduates.  John is a past member of the Southern Connecticut American Society for Training and Development.  John holds a B.S. in Business Administration from Eastern Connecticut State University.    </a:t>
            </a:r>
          </a:p>
          <a:p>
            <a:pPr marL="0" indent="0" algn="ctr">
              <a:buNone/>
            </a:pPr>
            <a:r>
              <a:rPr lang="en-US" sz="5600" b="1" dirty="0"/>
              <a:t> </a:t>
            </a:r>
            <a:endParaRPr lang="en-US" sz="5600" dirty="0"/>
          </a:p>
          <a:p>
            <a:pPr marL="0" indent="0" algn="ctr">
              <a:buNone/>
            </a:pPr>
            <a:r>
              <a:rPr lang="en-US" sz="5600" dirty="0"/>
              <a:t>CCRI</a:t>
            </a:r>
          </a:p>
          <a:p>
            <a:pPr marL="0" indent="0" algn="ctr">
              <a:buNone/>
            </a:pPr>
            <a:r>
              <a:rPr lang="en-US" sz="5600" dirty="0"/>
              <a:t>Liston Campus</a:t>
            </a:r>
          </a:p>
          <a:p>
            <a:pPr marL="0" indent="0" algn="ctr">
              <a:buNone/>
            </a:pPr>
            <a:r>
              <a:rPr lang="en-US" sz="5600" dirty="0"/>
              <a:t>One Hilton St.</a:t>
            </a:r>
          </a:p>
          <a:p>
            <a:pPr marL="0" indent="0" algn="ctr">
              <a:buNone/>
            </a:pPr>
            <a:r>
              <a:rPr lang="en-US" sz="5600" dirty="0"/>
              <a:t>Providence, RI 02905-2304</a:t>
            </a:r>
          </a:p>
          <a:p>
            <a:pPr marL="0" indent="0" algn="ctr">
              <a:buNone/>
            </a:pPr>
            <a:r>
              <a:rPr lang="en-US" sz="5600" dirty="0"/>
              <a:t>Web- </a:t>
            </a:r>
            <a:r>
              <a:rPr lang="en-US" sz="5600" u="sng" dirty="0">
                <a:hlinkClick r:id="rId2"/>
              </a:rPr>
              <a:t>www.ccri.edu/forbusiness</a:t>
            </a:r>
            <a:r>
              <a:rPr lang="en-US" sz="5600" dirty="0"/>
              <a:t> </a:t>
            </a:r>
          </a:p>
          <a:p>
            <a:pPr marL="0" indent="0" algn="ctr">
              <a:buNone/>
            </a:pPr>
            <a:r>
              <a:rPr lang="en-US" sz="5600" dirty="0"/>
              <a:t>E-mail- </a:t>
            </a:r>
            <a:r>
              <a:rPr lang="en-US" sz="5600" u="sng" dirty="0">
                <a:hlinkClick r:id="rId3"/>
              </a:rPr>
              <a:t>jfreer@ccri.edu</a:t>
            </a:r>
            <a:endParaRPr lang="en-US" sz="5600" dirty="0"/>
          </a:p>
          <a:p>
            <a:pPr marL="0" indent="0" algn="ctr">
              <a:buNone/>
            </a:pPr>
            <a:r>
              <a:rPr lang="en-US" sz="5600" dirty="0"/>
              <a:t>Direct line- 401-455-6188</a:t>
            </a:r>
          </a:p>
          <a:p>
            <a:pPr marL="0" indent="0" algn="ctr">
              <a:buNone/>
            </a:pPr>
            <a:r>
              <a:rPr lang="en-US" sz="5600" dirty="0"/>
              <a:t>Main line-  401-455-6000</a:t>
            </a:r>
          </a:p>
          <a:p>
            <a:endParaRPr lang="en-US" dirty="0"/>
          </a:p>
        </p:txBody>
      </p:sp>
    </p:spTree>
    <p:extLst>
      <p:ext uri="{BB962C8B-B14F-4D97-AF65-F5344CB8AC3E}">
        <p14:creationId xmlns:p14="http://schemas.microsoft.com/office/powerpoint/2010/main" val="1688860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455</Words>
  <Application>Microsoft Office PowerPoint</Application>
  <PresentationFormat>On-screen Show (4:3)</PresentationFormat>
  <Paragraphs>90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Georgia</vt:lpstr>
      <vt:lpstr>Wingdings</vt:lpstr>
      <vt:lpstr>Wingdings 2</vt:lpstr>
      <vt:lpstr>Civic</vt:lpstr>
      <vt:lpstr>PowerPoint Presentation</vt:lpstr>
      <vt:lpstr>4 Campuses + 1</vt:lpstr>
      <vt:lpstr>  </vt:lpstr>
      <vt:lpstr>WTCE Services</vt:lpstr>
      <vt:lpstr>What we do</vt:lpstr>
      <vt:lpstr>Program Areas</vt:lpstr>
      <vt:lpstr>Why Choose CCRI WTCE?</vt:lpstr>
      <vt:lpstr>Success Stories</vt:lpstr>
      <vt:lpstr>John C. Freer Training Coordinator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Freer, John</dc:creator>
  <cp:lastModifiedBy>Guerzon, Evelyn</cp:lastModifiedBy>
  <cp:revision>22</cp:revision>
  <cp:lastPrinted>2016-03-23T13:36:50Z</cp:lastPrinted>
  <dcterms:created xsi:type="dcterms:W3CDTF">2016-03-22T14:46:53Z</dcterms:created>
  <dcterms:modified xsi:type="dcterms:W3CDTF">2016-03-23T14:24:54Z</dcterms:modified>
</cp:coreProperties>
</file>